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04B35-1471-BB97-A250-6500C574A3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A1587-1FB5-E278-6383-2BBE7C815C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EE111C-75B7-00E2-D660-46907EE06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CF97C-56CE-BBDA-D684-BB4489D78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415C3-F376-19F7-C650-2FCEF26F2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644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65258-420D-D41B-FEE5-04A452332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6D3AF-A5B5-54CB-B4ED-4DFDBAB836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BA81BF-DA4D-CDE3-9F24-FC996013D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EE7E4-38E7-EBF8-01C1-4B768CB42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D5622-1412-E445-A0B6-AF841278D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755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4DD48-632F-26A9-166C-69FA292A3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6069A3-EC76-6D9F-080D-0F4DE1DF7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7673DE-03D7-FCFB-B89A-14E7CBC2A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9DEB8-357C-ABFD-B7BA-73DEFD373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011DA1-8704-643E-3DC5-97E9FE4F2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220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CAE35-FF8D-9C61-7069-DBEAC134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C53DC-1810-03BC-D42F-4F4DF187F0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8B2BD9-64CA-79FE-4E25-BE009B83A5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FB7F32-7830-EA0D-6896-7C45903F0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3562E9-3D9A-C6DE-6E73-0B433C1B1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B8D4B8-E636-6D43-3BDF-95A174D6F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849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75122-80EF-1A2B-FF6E-8A593D092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853BF5-4C60-1E88-0504-31B75123D5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346CE1-156A-C6BB-9FFC-7255C4FCBE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5DEB29-BA0A-E2CB-4554-311556CD11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338CBC-EF07-B7FE-0E9D-B7CD8760A7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4356C4-8105-1067-AEF2-3B520BD99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E65368-A33D-E7EE-63C6-7A0EA4EF0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C97B0A-0A65-A43C-C31A-DB733F43A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721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7F5EC-DE36-0AF5-27DD-D5E4F8077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D3E6D3-B77C-30DA-80DD-DDFA812EB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0390E8-680E-850E-29C0-1EE1E6D36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C269C8-A6AC-D7EF-0739-163260441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77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B56186-98CF-B546-44A5-D95BF1EAE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84C2D7-B9A7-7932-A3A8-42011A29E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61344-7C50-754D-A878-30AD8A06C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370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70A90-124A-E5A0-7B78-C5194F7F2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9EF2F-A546-B627-4ECA-58E8E85BD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65A1BF-1386-A018-45F1-DEE94409D2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6F1710-B485-0D42-EE8B-D4210DCD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CCCA60-F0AB-A42C-F073-32BC91A7D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9C1EA8-F19A-350A-6259-AC23008EF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5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2D8A7-607C-22A3-C068-1936C999C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847A4F-2524-92D0-035C-7539478177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92D630-6604-97F6-3200-7E904A0DC7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C6722A-3A7A-883E-DB1A-5CD0ED798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E73293-8328-2AEF-E687-079BD3AA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CEBA33-A322-8E55-7689-41744CAD4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68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2E6B24-D8EB-B39E-500F-F8B5E6EA0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96C170-1F59-41B7-07CC-B431F211B7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EB045-915D-9BAD-F773-F6DDCDAC9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8FC58A-403F-0101-FB5C-A872D4C7A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9B00E4-EC70-B3BF-73E0-AEC4E2045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558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EC46F0-7490-D961-8438-85E095DA82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BED7DE-B078-C0CA-12FA-37F333FAB3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AB010E-43B6-DA1B-36AC-A8F887F36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C61E9-D339-F3EE-2CDF-08C963402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1AC80-1FDE-105B-3F43-7F79BEAE8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975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0C78ED-6612-E416-DA96-A0CE208E5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5DE090-4D02-4457-539A-160DF22FD0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AEC6C-8AB6-DDF9-1143-F063E460A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9D1FFB-DE80-F04C-B35D-B506674BDB4C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DF349-6CBB-92E9-976B-DD312DB4B6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27E7D-2071-5325-D8F5-E54AA82AE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3A4732-CDA7-5048-8F43-3EE6ECFF6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416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rplaybook.org/books/fixed-facilities-book/page/ammonia-refrigeration-system-pipe-colors-and-marking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1D2ED-DDFB-EE34-01D3-D556E513F5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8428" y="1675256"/>
            <a:ext cx="9144000" cy="2387600"/>
          </a:xfrm>
        </p:spPr>
        <p:txBody>
          <a:bodyPr/>
          <a:lstStyle/>
          <a:p>
            <a:r>
              <a:rPr lang="en-US" dirty="0"/>
              <a:t>Review Ammonia Pipe Markers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5809C2-32AE-2FC3-F907-2C626A2D988E}"/>
              </a:ext>
            </a:extLst>
          </p:cNvPr>
          <p:cNvSpPr txBox="1"/>
          <p:nvPr/>
        </p:nvSpPr>
        <p:spPr>
          <a:xfrm>
            <a:off x="1974997" y="6257644"/>
            <a:ext cx="89481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1">
                    <a:lumMod val="65000"/>
                  </a:schemeClr>
                </a:solidFill>
              </a:rPr>
              <a:t>Copyright ER Playbook. May be used and distributed by public agencies for non-commercial use with attribution to the ER Playbook </a:t>
            </a:r>
          </a:p>
        </p:txBody>
      </p:sp>
    </p:spTree>
    <p:extLst>
      <p:ext uri="{BB962C8B-B14F-4D97-AF65-F5344CB8AC3E}">
        <p14:creationId xmlns:p14="http://schemas.microsoft.com/office/powerpoint/2010/main" val="3205076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CB20A63-95EF-8E6D-8270-9F5D13AAC49E}"/>
              </a:ext>
            </a:extLst>
          </p:cNvPr>
          <p:cNvSpPr txBox="1"/>
          <p:nvPr/>
        </p:nvSpPr>
        <p:spPr>
          <a:xfrm>
            <a:off x="1561214" y="1720565"/>
            <a:ext cx="906957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sz="2400" b="1" i="0" dirty="0">
                <a:solidFill>
                  <a:srgbClr val="444444"/>
                </a:solidFill>
                <a:effectLst/>
              </a:rPr>
              <a:t>Learning Objective</a:t>
            </a:r>
          </a:p>
          <a:p>
            <a:pPr algn="l" fontAlgn="base"/>
            <a:endParaRPr lang="en-US" b="1" dirty="0">
              <a:solidFill>
                <a:srgbClr val="444444"/>
              </a:solidFill>
            </a:endParaRPr>
          </a:p>
          <a:p>
            <a:pPr algn="l" fontAlgn="base"/>
            <a:r>
              <a:rPr lang="en-US" i="0" dirty="0">
                <a:solidFill>
                  <a:srgbClr val="444444"/>
                </a:solidFill>
                <a:effectLst/>
              </a:rPr>
              <a:t>Given a photograph, or actual ammonia refrigeration pipe marker, and access to a job aid or internet reference, the responder shall identify all of the following: 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en-US" i="0" dirty="0">
                <a:solidFill>
                  <a:srgbClr val="444444"/>
                </a:solidFill>
                <a:effectLst/>
              </a:rPr>
              <a:t>Product in the pipe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en-US" i="0" dirty="0">
                <a:solidFill>
                  <a:srgbClr val="444444"/>
                </a:solidFill>
                <a:effectLst/>
              </a:rPr>
              <a:t>Pipe use or </a:t>
            </a:r>
            <a:r>
              <a:rPr lang="en-US" dirty="0">
                <a:solidFill>
                  <a:srgbClr val="444444"/>
                </a:solidFill>
              </a:rPr>
              <a:t>purpose based on the a</a:t>
            </a:r>
            <a:r>
              <a:rPr lang="en-US" i="0" dirty="0">
                <a:solidFill>
                  <a:srgbClr val="444444"/>
                </a:solidFill>
                <a:effectLst/>
              </a:rPr>
              <a:t>bbreviation </a:t>
            </a:r>
            <a:r>
              <a:rPr lang="en-US" dirty="0">
                <a:solidFill>
                  <a:srgbClr val="444444"/>
                </a:solidFill>
              </a:rPr>
              <a:t>s</a:t>
            </a:r>
            <a:r>
              <a:rPr lang="en-US" i="0" dirty="0">
                <a:solidFill>
                  <a:srgbClr val="444444"/>
                </a:solidFill>
                <a:effectLst/>
              </a:rPr>
              <a:t>ection</a:t>
            </a:r>
            <a:r>
              <a:rPr lang="en-US" dirty="0">
                <a:solidFill>
                  <a:srgbClr val="444444"/>
                </a:solidFill>
              </a:rPr>
              <a:t> </a:t>
            </a:r>
            <a:endParaRPr lang="en-US" i="0" dirty="0">
              <a:solidFill>
                <a:srgbClr val="444444"/>
              </a:solidFill>
              <a:effectLst/>
            </a:endParaRP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en-US" i="0" dirty="0">
                <a:solidFill>
                  <a:srgbClr val="444444"/>
                </a:solidFill>
                <a:effectLst/>
              </a:rPr>
              <a:t>Physical state of the ammonia in the pipe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44444"/>
                </a:solidFill>
              </a:rPr>
              <a:t>Estimated pressure range in the pipe (more or less than 70 psi)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en-US" i="0" dirty="0">
                <a:solidFill>
                  <a:srgbClr val="444444"/>
                </a:solidFill>
                <a:effectLst/>
              </a:rPr>
              <a:t>Direction the product f</a:t>
            </a:r>
            <a:r>
              <a:rPr lang="en-US" dirty="0">
                <a:solidFill>
                  <a:srgbClr val="444444"/>
                </a:solidFill>
              </a:rPr>
              <a:t>lows</a:t>
            </a:r>
            <a:endParaRPr lang="en-US" i="0" dirty="0">
              <a:solidFill>
                <a:srgbClr val="444444"/>
              </a:solidFill>
              <a:effectLst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92ECE8-4FB0-E1B0-F45F-4EF59096A608}"/>
              </a:ext>
            </a:extLst>
          </p:cNvPr>
          <p:cNvSpPr txBox="1"/>
          <p:nvPr/>
        </p:nvSpPr>
        <p:spPr>
          <a:xfrm>
            <a:off x="1561214" y="4877239"/>
            <a:ext cx="906957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sz="2400" b="1" dirty="0">
                <a:solidFill>
                  <a:srgbClr val="444444"/>
                </a:solidFill>
              </a:rPr>
              <a:t>References:</a:t>
            </a:r>
          </a:p>
          <a:p>
            <a:pPr fontAlgn="base"/>
            <a:r>
              <a:rPr lang="en-US" dirty="0">
                <a:solidFill>
                  <a:srgbClr val="444444"/>
                </a:solidFill>
              </a:rPr>
              <a:t>The Emergency Response Playbook page for </a:t>
            </a:r>
            <a:r>
              <a:rPr lang="en-US" b="1" dirty="0">
                <a:hlinkClick r:id="rId2"/>
              </a:rPr>
              <a:t>Ammonia Refrigeration System Pipe Colors and Markings</a:t>
            </a:r>
            <a:r>
              <a:rPr lang="en-US" b="1" dirty="0"/>
              <a:t> </a:t>
            </a:r>
            <a:r>
              <a:rPr lang="en-US" dirty="0"/>
              <a:t>which may be used as a job-aid for this training by public agencies for non-commercial use.  </a:t>
            </a:r>
            <a:endParaRPr lang="en-US" b="1" dirty="0"/>
          </a:p>
          <a:p>
            <a:pPr algn="l" fontAlgn="base"/>
            <a:endParaRPr lang="en-US" i="0" dirty="0">
              <a:solidFill>
                <a:srgbClr val="444444"/>
              </a:solidFill>
              <a:effectLst/>
            </a:endParaRPr>
          </a:p>
          <a:p>
            <a:pPr algn="l" fontAlgn="base"/>
            <a:endParaRPr lang="en-US" b="1" dirty="0">
              <a:solidFill>
                <a:srgbClr val="444444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3C5868C-DC03-E32D-B1B4-3D57B5017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Learning Objective and References</a:t>
            </a:r>
          </a:p>
        </p:txBody>
      </p:sp>
    </p:spTree>
    <p:extLst>
      <p:ext uri="{BB962C8B-B14F-4D97-AF65-F5344CB8AC3E}">
        <p14:creationId xmlns:p14="http://schemas.microsoft.com/office/powerpoint/2010/main" val="1495390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A13D79-BE30-1E13-F148-F0CFFCB1E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437" y="161617"/>
            <a:ext cx="7403805" cy="38563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4AB485F-2A9B-8B25-959E-F4B74F45DF13}"/>
              </a:ext>
            </a:extLst>
          </p:cNvPr>
          <p:cNvSpPr txBox="1"/>
          <p:nvPr/>
        </p:nvSpPr>
        <p:spPr>
          <a:xfrm>
            <a:off x="587005" y="4171383"/>
            <a:ext cx="11017989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>
              <a:buNone/>
            </a:pPr>
            <a:r>
              <a:rPr lang="en-US" sz="2000" b="1" i="0" dirty="0">
                <a:solidFill>
                  <a:srgbClr val="444444"/>
                </a:solidFill>
                <a:effectLst/>
              </a:rPr>
              <a:t>Ammonia pipe markers will contain five sections of information including: </a:t>
            </a:r>
          </a:p>
          <a:p>
            <a:pPr algn="l" fontAlgn="base">
              <a:buFont typeface="+mj-lt"/>
              <a:buAutoNum type="arabicPeriod"/>
            </a:pP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 Abbreviation Section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: Printed in black on an a safety orange background</a:t>
            </a:r>
          </a:p>
          <a:p>
            <a:pPr algn="l" fontAlgn="base">
              <a:buFont typeface="+mj-lt"/>
              <a:buAutoNum type="arabicPeriod"/>
            </a:pP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 Physical State Section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: Either </a:t>
            </a: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LIQ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 with a yellow background for liquid ammonia or </a:t>
            </a: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VAP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 for with a sky blue background for vapor phase ammonia.  </a:t>
            </a:r>
          </a:p>
          <a:p>
            <a:pPr algn="l" fontAlgn="base">
              <a:buFont typeface="+mj-lt"/>
              <a:buAutoNum type="arabicPeriod"/>
            </a:pP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 Marker Body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: Body color to be Safety Orange and contain the refrigerant "AMMONIA" printed in black</a:t>
            </a:r>
          </a:p>
          <a:p>
            <a:pPr algn="l" fontAlgn="base">
              <a:buFont typeface="+mj-lt"/>
              <a:buAutoNum type="arabicPeriod"/>
            </a:pP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 Pressure Level Section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: Either </a:t>
            </a: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LOW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 with a green background for less than 70psi or </a:t>
            </a: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HIGH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 with a red background for greater than 70 psi.   </a:t>
            </a:r>
          </a:p>
          <a:p>
            <a:pPr algn="l" fontAlgn="base">
              <a:buFont typeface="+mj-lt"/>
              <a:buAutoNum type="arabicPeriod"/>
            </a:pPr>
            <a:r>
              <a:rPr lang="en-US" sz="1600" b="1" i="0" dirty="0">
                <a:solidFill>
                  <a:srgbClr val="444444"/>
                </a:solidFill>
                <a:effectLst/>
                <a:latin typeface="inherit"/>
              </a:rPr>
              <a:t> Directional Arrow</a:t>
            </a:r>
            <a:r>
              <a:rPr lang="en-US" sz="1600" b="0" i="0" dirty="0">
                <a:solidFill>
                  <a:srgbClr val="444444"/>
                </a:solidFill>
                <a:effectLst/>
                <a:latin typeface="-apple-system"/>
              </a:rPr>
              <a:t>: Arrow printed in black showing the direction the product flows. </a:t>
            </a:r>
          </a:p>
          <a:p>
            <a:pPr>
              <a:buNone/>
            </a:pPr>
            <a:br>
              <a:rPr lang="en-US" sz="1200" dirty="0"/>
            </a:br>
            <a:endParaRPr 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D167E5-6BE1-C917-9CB9-02437B20A5BB}"/>
              </a:ext>
            </a:extLst>
          </p:cNvPr>
          <p:cNvSpPr txBox="1"/>
          <p:nvPr/>
        </p:nvSpPr>
        <p:spPr>
          <a:xfrm>
            <a:off x="316319" y="1175281"/>
            <a:ext cx="189170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chemeClr val="bg1">
                    <a:lumMod val="65000"/>
                  </a:schemeClr>
                </a:solidFill>
              </a:rPr>
              <a:t>Photo copyright ER Playbook. May be used and distributed by public agencies for non-commercial use. </a:t>
            </a:r>
          </a:p>
        </p:txBody>
      </p:sp>
    </p:spTree>
    <p:extLst>
      <p:ext uri="{BB962C8B-B14F-4D97-AF65-F5344CB8AC3E}">
        <p14:creationId xmlns:p14="http://schemas.microsoft.com/office/powerpoint/2010/main" val="4251908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CECF7-FD66-03AD-C38A-38D769A75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3139"/>
            <a:ext cx="10515600" cy="1325563"/>
          </a:xfrm>
        </p:spPr>
        <p:txBody>
          <a:bodyPr/>
          <a:lstStyle/>
          <a:p>
            <a:r>
              <a:rPr lang="en-US" dirty="0"/>
              <a:t>Ammonia Pipe Label Abbreviations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790D35-558E-CDC4-EFAE-5382E90D8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173" y="1314153"/>
            <a:ext cx="9795557" cy="44380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270BAD-7CA9-4691-7008-20B5CB2FF43C}"/>
              </a:ext>
            </a:extLst>
          </p:cNvPr>
          <p:cNvSpPr txBox="1"/>
          <p:nvPr/>
        </p:nvSpPr>
        <p:spPr>
          <a:xfrm>
            <a:off x="8811733" y="5752212"/>
            <a:ext cx="189170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chemeClr val="bg1">
                    <a:lumMod val="65000"/>
                  </a:schemeClr>
                </a:solidFill>
              </a:rPr>
              <a:t>Photo copyright ER Playbook. May be used and distributed by public agencies for non-commercial use. </a:t>
            </a:r>
          </a:p>
        </p:txBody>
      </p:sp>
    </p:spTree>
    <p:extLst>
      <p:ext uri="{BB962C8B-B14F-4D97-AF65-F5344CB8AC3E}">
        <p14:creationId xmlns:p14="http://schemas.microsoft.com/office/powerpoint/2010/main" val="1672108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oles with writing on them&#10;&#10;AI-generated content may be incorrect.">
            <a:extLst>
              <a:ext uri="{FF2B5EF4-FFF2-40B4-BE49-F238E27FC236}">
                <a16:creationId xmlns:a16="http://schemas.microsoft.com/office/drawing/2014/main" id="{9FA6CC59-8EA8-72FA-2259-A4ACE97BE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7108" y="452824"/>
            <a:ext cx="5817781" cy="4596047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1CF8B39F-BD9C-8576-A60E-A989F5F137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5148" y="5204847"/>
            <a:ext cx="7784805" cy="120032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+mn-lt"/>
              </a:rPr>
              <a:t>When responding to an incident with an ammonia refrigeration system</a:t>
            </a:r>
            <a:r>
              <a:rPr lang="en-US" altLang="en-US" dirty="0">
                <a:solidFill>
                  <a:srgbClr val="080809"/>
                </a:solidFill>
                <a:latin typeface="+mn-lt"/>
              </a:rPr>
              <a:t>.  Your assigned to recon the roof when you notice a small leak coming from the pipe on the left.  What information can you gather about the leaking pipe from the pipe marker?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80809"/>
                </a:solidFill>
                <a:effectLst/>
                <a:latin typeface="+mn-lt"/>
              </a:rPr>
              <a:t> 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028" name="Picture 4" descr="❓">
            <a:extLst>
              <a:ext uri="{FF2B5EF4-FFF2-40B4-BE49-F238E27FC236}">
                <a16:creationId xmlns:a16="http://schemas.microsoft.com/office/drawing/2014/main" id="{6C4F94DF-1D72-1E18-026D-910773F93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5063" y="-7938"/>
            <a:ext cx="203200" cy="20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DBC66FC-E4FA-FC53-DAAE-327A9F083006}"/>
              </a:ext>
            </a:extLst>
          </p:cNvPr>
          <p:cNvSpPr txBox="1">
            <a:spLocks/>
          </p:cNvSpPr>
          <p:nvPr/>
        </p:nvSpPr>
        <p:spPr>
          <a:xfrm>
            <a:off x="838199" y="-793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/>
              <a:t>Quiz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859702-EE80-5B5A-BB7D-7533E7CA5198}"/>
              </a:ext>
            </a:extLst>
          </p:cNvPr>
          <p:cNvSpPr txBox="1"/>
          <p:nvPr/>
        </p:nvSpPr>
        <p:spPr>
          <a:xfrm>
            <a:off x="9609175" y="2829305"/>
            <a:ext cx="189170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chemeClr val="bg1">
                    <a:lumMod val="65000"/>
                  </a:schemeClr>
                </a:solidFill>
              </a:rPr>
              <a:t>Photo copyright ER Playbook. May be used and distributed by public agencies for non-commercial use. </a:t>
            </a:r>
          </a:p>
        </p:txBody>
      </p:sp>
    </p:spTree>
    <p:extLst>
      <p:ext uri="{BB962C8B-B14F-4D97-AF65-F5344CB8AC3E}">
        <p14:creationId xmlns:p14="http://schemas.microsoft.com/office/powerpoint/2010/main" val="2220079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several poles&#10;&#10;AI-generated content may be incorrect.">
            <a:extLst>
              <a:ext uri="{FF2B5EF4-FFF2-40B4-BE49-F238E27FC236}">
                <a16:creationId xmlns:a16="http://schemas.microsoft.com/office/drawing/2014/main" id="{B8898657-EDE8-DC14-9D9C-4BEA8A7F5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30" y="232718"/>
            <a:ext cx="9233703" cy="593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687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347</Words>
  <Application>Microsoft Macintosh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-apple-system</vt:lpstr>
      <vt:lpstr>Aptos</vt:lpstr>
      <vt:lpstr>Aptos Display</vt:lpstr>
      <vt:lpstr>Arial</vt:lpstr>
      <vt:lpstr>inherit</vt:lpstr>
      <vt:lpstr>Office Theme</vt:lpstr>
      <vt:lpstr>Review Ammonia Pipe Markers</vt:lpstr>
      <vt:lpstr>Learning Objective and References</vt:lpstr>
      <vt:lpstr>PowerPoint Presentation</vt:lpstr>
      <vt:lpstr>Ammonia Pipe Label Abbreviations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Gary Sharp</dc:creator>
  <cp:lastModifiedBy>Gary Sharp</cp:lastModifiedBy>
  <cp:revision>3</cp:revision>
  <dcterms:created xsi:type="dcterms:W3CDTF">2026-09-09T13:24:09Z</dcterms:created>
  <dcterms:modified xsi:type="dcterms:W3CDTF">2026-09-09T14:29:07Z</dcterms:modified>
</cp:coreProperties>
</file>